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5" r:id="rId3"/>
    <p:sldId id="256" r:id="rId4"/>
    <p:sldId id="257" r:id="rId5"/>
    <p:sldId id="258" r:id="rId6"/>
    <p:sldId id="259" r:id="rId7"/>
    <p:sldId id="266" r:id="rId8"/>
    <p:sldId id="261" r:id="rId9"/>
    <p:sldId id="262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0343E"/>
    <a:srgbClr val="7896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E284BF-99B7-4AFB-91F8-E0BC22D4A6C4}" v="111" dt="2023-01-29T19:56:06.527"/>
    <p1510:client id="{A59839CA-3779-DA41-F357-E242B687A3C0}" v="104" dt="2023-01-29T18:44:10.5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6" d="100"/>
          <a:sy n="156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rm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EA7947-E287-4738-8C82-07CE4F01EF03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4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79361-B9A1-48F2-9473-23DE30E2D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03906"/>
            <a:ext cx="11090275" cy="1333057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986779-C2F3-447D-85F7-F6B0E2C97D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EBD84-71F4-4271-8C46-0D47C0A9B12E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696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56583A-514F-4632-820D-E7EE236A46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73CBBB-7DDC-4437-8C7D-22A1C35202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C69EBF-DA20-4024-8006-B158D571E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AE0CE1-F450-4107-B2CB-17B18F8A3F4A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BAC8B9-14B5-4DF1-994D-AB47DB3BA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76582-5F9B-4F5E-AAD5-D608CB68E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24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E8C025-CD7A-4966-867E-81CF82B15267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60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4644CBB8-40B8-42F8-9172-07A476341DDA}"/>
              </a:ext>
            </a:extLst>
          </p:cNvPr>
          <p:cNvGrpSpPr/>
          <p:nvPr/>
        </p:nvGrpSpPr>
        <p:grpSpPr>
          <a:xfrm>
            <a:off x="356481" y="879007"/>
            <a:ext cx="734257" cy="760506"/>
            <a:chOff x="5243759" y="1363788"/>
            <a:chExt cx="734257" cy="760506"/>
          </a:xfrm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35CE073E-302A-4AA7-98C7-8667DDDCFA18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FD1AE2F-DD70-4E93-B905-E052A23F0B1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 8">
              <a:extLst>
                <a:ext uri="{FF2B5EF4-FFF2-40B4-BE49-F238E27FC236}">
                  <a16:creationId xmlns:a16="http://schemas.microsoft.com/office/drawing/2014/main" id="{E8D529E5-8838-47F0-98A4-2D46F11E499C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5DA2564-D3DB-48AD-83F0-6CC6B5743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3563" y="474345"/>
            <a:ext cx="11077574" cy="2954655"/>
          </a:xfrm>
        </p:spPr>
        <p:txBody>
          <a:bodyPr vert="horz" wrap="square" lIns="0" tIns="0" rIns="0" bIns="0" rtlCol="0" anchor="b" anchorCtr="0">
            <a:normAutofit/>
          </a:bodyPr>
          <a:lstStyle>
            <a:lvl1pPr>
              <a:defRPr lang="en-US" sz="64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09929-0719-4517-94D6-FDF7F99E70F6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EEA752-36DA-440B-8747-0EB291408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6271" y="3629772"/>
            <a:ext cx="11074866" cy="2678953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BCC02B0-8581-4752-B7BC-3CE1EF17B9F7}"/>
              </a:ext>
            </a:extLst>
          </p:cNvPr>
          <p:cNvSpPr>
            <a:spLocks noChangeAspect="1"/>
          </p:cNvSpPr>
          <p:nvPr/>
        </p:nvSpPr>
        <p:spPr>
          <a:xfrm rot="18900000">
            <a:off x="11209132" y="4448189"/>
            <a:ext cx="999200" cy="1262947"/>
          </a:xfrm>
          <a:custGeom>
            <a:avLst/>
            <a:gdLst>
              <a:gd name="connsiteX0" fmla="*/ 540000 w 999200"/>
              <a:gd name="connsiteY0" fmla="*/ 0 h 1262947"/>
              <a:gd name="connsiteX1" fmla="*/ 999200 w 999200"/>
              <a:gd name="connsiteY1" fmla="*/ 815317 h 1262947"/>
              <a:gd name="connsiteX2" fmla="*/ 552185 w 999200"/>
              <a:gd name="connsiteY2" fmla="*/ 1262333 h 1262947"/>
              <a:gd name="connsiteX3" fmla="*/ 540000 w 999200"/>
              <a:gd name="connsiteY3" fmla="*/ 1262947 h 1262947"/>
              <a:gd name="connsiteX4" fmla="*/ 0 w 999200"/>
              <a:gd name="connsiteY4" fmla="*/ 992947 h 1262947"/>
              <a:gd name="connsiteX5" fmla="*/ 10971 w 999200"/>
              <a:gd name="connsiteY5" fmla="*/ 938533 h 1262947"/>
              <a:gd name="connsiteX6" fmla="*/ 15626 w 999200"/>
              <a:gd name="connsiteY6" fmla="*/ 931034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9200" h="1262947">
                <a:moveTo>
                  <a:pt x="540000" y="0"/>
                </a:moveTo>
                <a:lnTo>
                  <a:pt x="999200" y="815317"/>
                </a:lnTo>
                <a:lnTo>
                  <a:pt x="552185" y="1262333"/>
                </a:lnTo>
                <a:lnTo>
                  <a:pt x="540000" y="1262947"/>
                </a:ln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10200000" scaled="0"/>
          </a:gradFill>
          <a:ln>
            <a:noFill/>
          </a:ln>
          <a:effectLst>
            <a:innerShdw blurRad="254000" dist="101600" dir="42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EA0FF4DB-8180-4D26-AEAE-7ECDB670F71D}"/>
              </a:ext>
            </a:extLst>
          </p:cNvPr>
          <p:cNvSpPr/>
          <p:nvPr/>
        </p:nvSpPr>
        <p:spPr>
          <a:xfrm rot="2700000">
            <a:off x="11686937" y="4853516"/>
            <a:ext cx="540000" cy="978284"/>
          </a:xfrm>
          <a:custGeom>
            <a:avLst/>
            <a:gdLst>
              <a:gd name="connsiteX0" fmla="*/ 113288 w 540000"/>
              <a:gd name="connsiteY0" fmla="*/ 0 h 978284"/>
              <a:gd name="connsiteX1" fmla="*/ 539386 w 540000"/>
              <a:gd name="connsiteY1" fmla="*/ 426099 h 978284"/>
              <a:gd name="connsiteX2" fmla="*/ 540000 w 540000"/>
              <a:gd name="connsiteY2" fmla="*/ 438284 h 978284"/>
              <a:gd name="connsiteX3" fmla="*/ 270000 w 540000"/>
              <a:gd name="connsiteY3" fmla="*/ 978284 h 978284"/>
              <a:gd name="connsiteX4" fmla="*/ 0 w 540000"/>
              <a:gd name="connsiteY4" fmla="*/ 438284 h 978284"/>
              <a:gd name="connsiteX5" fmla="*/ 79081 w 540000"/>
              <a:gd name="connsiteY5" fmla="*/ 56446 h 978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0000" h="978284">
                <a:moveTo>
                  <a:pt x="113288" y="0"/>
                </a:moveTo>
                <a:lnTo>
                  <a:pt x="539386" y="426099"/>
                </a:lnTo>
                <a:lnTo>
                  <a:pt x="540000" y="438284"/>
                </a:lnTo>
                <a:cubicBezTo>
                  <a:pt x="540000" y="736518"/>
                  <a:pt x="419117" y="978284"/>
                  <a:pt x="270000" y="978284"/>
                </a:cubicBezTo>
                <a:cubicBezTo>
                  <a:pt x="120883" y="978284"/>
                  <a:pt x="0" y="736518"/>
                  <a:pt x="0" y="438284"/>
                </a:cubicBezTo>
                <a:cubicBezTo>
                  <a:pt x="0" y="289167"/>
                  <a:pt x="30220" y="154167"/>
                  <a:pt x="79081" y="56446"/>
                </a:cubicBezTo>
                <a:close/>
              </a:path>
            </a:pathLst>
          </a:cu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695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95673-5512-4AAA-9AEB-E00C61EC65D5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3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881275"/>
            <a:ext cx="5437186" cy="535354"/>
          </a:xfrm>
        </p:spPr>
        <p:txBody>
          <a:bodyPr anchor="b">
            <a:norm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577270"/>
            <a:ext cx="5429114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881275"/>
            <a:ext cx="5436392" cy="535354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577270"/>
            <a:ext cx="5436391" cy="3515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138FA-2E87-4873-8BBA-13E447C9A99A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360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2053C-0E9C-4159-B7C9-6AB743439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9149" y="550799"/>
            <a:ext cx="8283313" cy="5542025"/>
          </a:xfrm>
        </p:spPr>
        <p:txBody>
          <a:bodyPr vert="horz" wrap="square" lIns="0" tIns="0" rIns="0" bIns="0" rtlCol="0" anchor="ctr" anchorCtr="0">
            <a:norm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F51F65-E111-4656-83BE-CFCDE2DD6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5BB40A-97BD-4BFB-B639-0BFF95FDE8B7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FF82CB-2D17-4918-821E-485475CF2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66589D-A056-4817-AE15-39D87FE13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489F067-39E1-4757-BC11-6169A343F2E1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10727" y="3958416"/>
            <a:ext cx="3536330" cy="1853969"/>
          </a:xfrm>
          <a:custGeom>
            <a:avLst/>
            <a:gdLst>
              <a:gd name="connsiteX0" fmla="*/ 3536330 w 3536330"/>
              <a:gd name="connsiteY0" fmla="*/ 1853969 h 1853969"/>
              <a:gd name="connsiteX1" fmla="*/ 1682362 w 3536330"/>
              <a:gd name="connsiteY1" fmla="*/ 0 h 1853969"/>
              <a:gd name="connsiteX2" fmla="*/ 52157 w 3536330"/>
              <a:gd name="connsiteY2" fmla="*/ 970257 h 1853969"/>
              <a:gd name="connsiteX3" fmla="*/ 0 w 3536330"/>
              <a:gd name="connsiteY3" fmla="*/ 1078528 h 1853969"/>
              <a:gd name="connsiteX4" fmla="*/ 757215 w 3536330"/>
              <a:gd name="connsiteY4" fmla="*/ 1835743 h 1853969"/>
              <a:gd name="connsiteX5" fmla="*/ 774211 w 3536330"/>
              <a:gd name="connsiteY5" fmla="*/ 1667149 h 1853969"/>
              <a:gd name="connsiteX6" fmla="*/ 1682362 w 3536330"/>
              <a:gd name="connsiteY6" fmla="*/ 926985 h 1853969"/>
              <a:gd name="connsiteX7" fmla="*/ 2609345 w 3536330"/>
              <a:gd name="connsiteY7" fmla="*/ 1853969 h 1853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36330" h="1853969">
                <a:moveTo>
                  <a:pt x="3536330" y="1853969"/>
                </a:moveTo>
                <a:cubicBezTo>
                  <a:pt x="3536330" y="830051"/>
                  <a:pt x="2706280" y="0"/>
                  <a:pt x="1682362" y="0"/>
                </a:cubicBezTo>
                <a:cubicBezTo>
                  <a:pt x="978418" y="0"/>
                  <a:pt x="366107" y="392328"/>
                  <a:pt x="52157" y="970257"/>
                </a:cubicBezTo>
                <a:lnTo>
                  <a:pt x="0" y="1078528"/>
                </a:lnTo>
                <a:lnTo>
                  <a:pt x="757215" y="1835743"/>
                </a:lnTo>
                <a:lnTo>
                  <a:pt x="774211" y="1667149"/>
                </a:lnTo>
                <a:cubicBezTo>
                  <a:pt x="860649" y="1244739"/>
                  <a:pt x="1234397" y="926985"/>
                  <a:pt x="1682362" y="926985"/>
                </a:cubicBezTo>
                <a:cubicBezTo>
                  <a:pt x="2194320" y="926985"/>
                  <a:pt x="2609345" y="1342010"/>
                  <a:pt x="2609345" y="1853969"/>
                </a:cubicBezTo>
                <a:close/>
              </a:path>
            </a:pathLst>
          </a:custGeom>
          <a:gradFill flip="none" rotWithShape="1">
            <a:gsLst>
              <a:gs pos="97000">
                <a:schemeClr val="bg2"/>
              </a:gs>
              <a:gs pos="31000">
                <a:schemeClr val="bg2">
                  <a:lumMod val="90000"/>
                  <a:lumOff val="10000"/>
                </a:schemeClr>
              </a:gs>
            </a:gsLst>
            <a:lin ang="15000000" scaled="0"/>
            <a:tileRect/>
          </a:gradFill>
          <a:ln>
            <a:noFill/>
          </a:ln>
          <a:effectLst>
            <a:innerShdw blurRad="355600" dist="101600" dir="16200000">
              <a:schemeClr val="accent1">
                <a:lumMod val="60000"/>
                <a:lumOff val="40000"/>
                <a:alpha val="8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D231011-607F-42F1-B2D9-2BA8E91CC6AF}"/>
              </a:ext>
            </a:extLst>
          </p:cNvPr>
          <p:cNvSpPr>
            <a:spLocks noChangeAspect="1"/>
          </p:cNvSpPr>
          <p:nvPr/>
        </p:nvSpPr>
        <p:spPr>
          <a:xfrm rot="18900000" flipV="1">
            <a:off x="-481151" y="3649708"/>
            <a:ext cx="3478701" cy="2164843"/>
          </a:xfrm>
          <a:custGeom>
            <a:avLst/>
            <a:gdLst>
              <a:gd name="connsiteX0" fmla="*/ 3478701 w 3478701"/>
              <a:gd name="connsiteY0" fmla="*/ 2164843 h 2164843"/>
              <a:gd name="connsiteX1" fmla="*/ 1624733 w 3478701"/>
              <a:gd name="connsiteY1" fmla="*/ 0 h 2164843"/>
              <a:gd name="connsiteX2" fmla="*/ 87393 w 3478701"/>
              <a:gd name="connsiteY2" fmla="*/ 954459 h 2164843"/>
              <a:gd name="connsiteX3" fmla="*/ 0 w 3478701"/>
              <a:gd name="connsiteY3" fmla="*/ 1122434 h 2164843"/>
              <a:gd name="connsiteX4" fmla="*/ 736015 w 3478701"/>
              <a:gd name="connsiteY4" fmla="*/ 1858449 h 2164843"/>
              <a:gd name="connsiteX5" fmla="*/ 739424 w 3478701"/>
              <a:gd name="connsiteY5" fmla="*/ 1842964 h 2164843"/>
              <a:gd name="connsiteX6" fmla="*/ 1624733 w 3478701"/>
              <a:gd name="connsiteY6" fmla="*/ 1082422 h 2164843"/>
              <a:gd name="connsiteX7" fmla="*/ 2551716 w 3478701"/>
              <a:gd name="connsiteY7" fmla="*/ 2164843 h 2164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78701" h="2164843">
                <a:moveTo>
                  <a:pt x="3478701" y="2164843"/>
                </a:moveTo>
                <a:cubicBezTo>
                  <a:pt x="3478701" y="969234"/>
                  <a:pt x="2648651" y="0"/>
                  <a:pt x="1624733" y="0"/>
                </a:cubicBezTo>
                <a:cubicBezTo>
                  <a:pt x="984784" y="0"/>
                  <a:pt x="420564" y="378607"/>
                  <a:pt x="87393" y="954459"/>
                </a:cubicBezTo>
                <a:lnTo>
                  <a:pt x="0" y="1122434"/>
                </a:lnTo>
                <a:lnTo>
                  <a:pt x="736015" y="1858449"/>
                </a:lnTo>
                <a:lnTo>
                  <a:pt x="739424" y="1842964"/>
                </a:lnTo>
                <a:cubicBezTo>
                  <a:pt x="856791" y="1402344"/>
                  <a:pt x="1208766" y="1082422"/>
                  <a:pt x="1624733" y="1082422"/>
                </a:cubicBezTo>
                <a:cubicBezTo>
                  <a:pt x="2136692" y="1082422"/>
                  <a:pt x="2551716" y="1567038"/>
                  <a:pt x="2551716" y="2164843"/>
                </a:cubicBezTo>
                <a:close/>
              </a:path>
            </a:pathLst>
          </a:custGeom>
          <a:solidFill>
            <a:schemeClr val="bg2">
              <a:lumMod val="50000"/>
              <a:lumOff val="50000"/>
              <a:alpha val="40000"/>
            </a:schemeClr>
          </a:solidFill>
          <a:ln>
            <a:noFill/>
          </a:ln>
          <a:effectLst>
            <a:softEdge rad="381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C472EFA-56B5-4A41-8D4B-E9F37727F34D}"/>
              </a:ext>
            </a:extLst>
          </p:cNvPr>
          <p:cNvSpPr/>
          <p:nvPr/>
        </p:nvSpPr>
        <p:spPr>
          <a:xfrm rot="13500000" flipV="1">
            <a:off x="1512277" y="2840042"/>
            <a:ext cx="214196" cy="933178"/>
          </a:xfrm>
          <a:prstGeom prst="ellipse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33781B6C-21AD-489D-A3CB-522BB2AC543F}"/>
              </a:ext>
            </a:extLst>
          </p:cNvPr>
          <p:cNvSpPr>
            <a:spLocks noChangeAspect="1"/>
          </p:cNvSpPr>
          <p:nvPr/>
        </p:nvSpPr>
        <p:spPr>
          <a:xfrm>
            <a:off x="1780661" y="385236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1AD5B80-530E-44CD-8D4A-2796FB214CBF}"/>
              </a:ext>
            </a:extLst>
          </p:cNvPr>
          <p:cNvGrpSpPr/>
          <p:nvPr/>
        </p:nvGrpSpPr>
        <p:grpSpPr>
          <a:xfrm>
            <a:off x="623181" y="1514007"/>
            <a:ext cx="734257" cy="760506"/>
            <a:chOff x="5243759" y="1363788"/>
            <a:chExt cx="734257" cy="760506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2F746AA8-9050-4515-9B17-BC850368529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 6">
              <a:extLst>
                <a:ext uri="{FF2B5EF4-FFF2-40B4-BE49-F238E27FC236}">
                  <a16:creationId xmlns:a16="http://schemas.microsoft.com/office/drawing/2014/main" id="{23EC1AC3-1698-46D5-80B7-F22F15E1A5E4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4" name="Freeform 8">
              <a:extLst>
                <a:ext uri="{FF2B5EF4-FFF2-40B4-BE49-F238E27FC236}">
                  <a16:creationId xmlns:a16="http://schemas.microsoft.com/office/drawing/2014/main" id="{73766156-553C-46EB-93FA-4F37CC0FF5CF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19240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E9E0E3-ECF6-4CFE-8698-AEFEBCECC3C0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37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462FC-960E-4740-921F-B36862979F21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564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F98F1FBA-F8BB-42CF-8B3E-D19AAFEE96C1}"/>
              </a:ext>
            </a:extLst>
          </p:cNvPr>
          <p:cNvGrpSpPr/>
          <p:nvPr/>
        </p:nvGrpSpPr>
        <p:grpSpPr>
          <a:xfrm>
            <a:off x="334964" y="5115518"/>
            <a:ext cx="734257" cy="760506"/>
            <a:chOff x="5243759" y="1363788"/>
            <a:chExt cx="734257" cy="760506"/>
          </a:xfrm>
        </p:grpSpPr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60EE09DD-C3DB-4266-BCC3-A765CFFBF37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5F301FE0-96DC-4EFB-BBEE-AED762C337C9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3BEAD276-8850-4C0C-9777-8537000D522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E5EE0A0-B07E-479B-9684-4BD09FA437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75409"/>
            <a:ext cx="4500562" cy="984885"/>
          </a:xfrm>
        </p:spPr>
        <p:txBody>
          <a:bodyPr vert="horz" wrap="square" lIns="0" tIns="0" rIns="0" bIns="0" rtlCol="0" anchor="t" anchorCtr="0">
            <a:normAutofit/>
          </a:bodyPr>
          <a:lstStyle>
            <a:lvl1pPr>
              <a:defRPr lang="en-US" sz="32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1893A9-3462-4F51-83AE-5D2F124B9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67324" y="575409"/>
            <a:ext cx="6373813" cy="5733316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240C-79C0-4A88-A476-725DE1B9C2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76195"/>
            <a:ext cx="4500562" cy="4532530"/>
          </a:xfrm>
        </p:spPr>
        <p:txBody>
          <a:bodyPr anchor="t" anchorCtr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BC9E2-CB44-4C05-9BB5-496C18A241E0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033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246CB39B-5F4C-4A7E-9BE3-AAFD45576D16}" type="datetime2">
              <a:rPr lang="en-US" smtClean="0"/>
              <a:t>Monday, January 30, 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9582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6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hdphoto" Target="../media/hdphoto4.wdp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D3F04ABC-62F7-E526-AFB5-0ACF16174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41784F07-02DD-6A40-FE4A-F050C0F6A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50A743EE-631F-E1A9-91B9-AA5F1BAB0F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Shape 71">
            <a:extLst>
              <a:ext uri="{FF2B5EF4-FFF2-40B4-BE49-F238E27FC236}">
                <a16:creationId xmlns:a16="http://schemas.microsoft.com/office/drawing/2014/main" id="{BA91C73F-F275-E9A0-EDF9-FA7B50CEC3B1}"/>
              </a:ext>
            </a:extLst>
          </p:cNvPr>
          <p:cNvSpPr/>
          <p:nvPr/>
        </p:nvSpPr>
        <p:spPr>
          <a:xfrm>
            <a:off x="996082" y="2431663"/>
            <a:ext cx="7281143" cy="915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3200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latin typeface="+mn-lt"/>
                <a:sym typeface="Adagio_Slab"/>
              </a:rPr>
              <a:t>System do monitorowania obciążenia zasobów maszyn w organizacji</a:t>
            </a:r>
          </a:p>
        </p:txBody>
      </p:sp>
      <p:sp>
        <p:nvSpPr>
          <p:cNvPr id="33" name="pole tekstowe 1">
            <a:extLst>
              <a:ext uri="{FF2B5EF4-FFF2-40B4-BE49-F238E27FC236}">
                <a16:creationId xmlns:a16="http://schemas.microsoft.com/office/drawing/2014/main" id="{355983AE-735F-C653-960F-04376B2162DE}"/>
              </a:ext>
            </a:extLst>
          </p:cNvPr>
          <p:cNvSpPr txBox="1"/>
          <p:nvPr/>
        </p:nvSpPr>
        <p:spPr>
          <a:xfrm>
            <a:off x="1394050" y="3461430"/>
            <a:ext cx="6485206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Oskar Jankowski</a:t>
            </a:r>
            <a:endParaRPr kumimoji="0" lang="pl-PL" sz="2400" b="0" i="1" u="none" strike="noStrike" kern="0" cap="none" spc="0" normalizeH="0" baseline="0" noProof="0">
              <a:ln>
                <a:noFill/>
              </a:ln>
              <a:solidFill>
                <a:srgbClr val="30343E"/>
              </a:solidFill>
              <a:effectLst/>
              <a:uLnTx/>
              <a:uFillTx/>
              <a:cs typeface="Times New Roman"/>
              <a:sym typeface="Times New Roman"/>
            </a:endParaRPr>
          </a:p>
        </p:txBody>
      </p:sp>
      <p:sp>
        <p:nvSpPr>
          <p:cNvPr id="34" name="pole tekstowe 6">
            <a:extLst>
              <a:ext uri="{FF2B5EF4-FFF2-40B4-BE49-F238E27FC236}">
                <a16:creationId xmlns:a16="http://schemas.microsoft.com/office/drawing/2014/main" id="{CB947FCF-F365-6BE3-EC65-26085CD5D0F5}"/>
              </a:ext>
            </a:extLst>
          </p:cNvPr>
          <p:cNvSpPr txBox="1"/>
          <p:nvPr/>
        </p:nvSpPr>
        <p:spPr>
          <a:xfrm>
            <a:off x="101957" y="4033078"/>
            <a:ext cx="9069391" cy="5944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Promotor: </a:t>
            </a:r>
            <a:r>
              <a:rPr kumimoji="0" lang="pl-PL" b="0" i="1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mgr inż. Marek Wdowiak</a:t>
            </a:r>
          </a:p>
        </p:txBody>
      </p:sp>
      <p:sp>
        <p:nvSpPr>
          <p:cNvPr id="35" name="pole tekstowe 7">
            <a:extLst>
              <a:ext uri="{FF2B5EF4-FFF2-40B4-BE49-F238E27FC236}">
                <a16:creationId xmlns:a16="http://schemas.microsoft.com/office/drawing/2014/main" id="{2D4DE068-6B6E-6CA1-132F-BAB4DAE114E2}"/>
              </a:ext>
            </a:extLst>
          </p:cNvPr>
          <p:cNvSpPr txBox="1"/>
          <p:nvPr/>
        </p:nvSpPr>
        <p:spPr>
          <a:xfrm>
            <a:off x="894647" y="1607866"/>
            <a:ext cx="7484012" cy="70525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110709" tIns="110709" rIns="110709" bIns="110709" numCol="1" spcCol="38100" rtlCol="0" anchor="t">
            <a:spAutoFit/>
          </a:bodyPr>
          <a:lstStyle/>
          <a:p>
            <a:pPr marL="0" marR="0" lvl="0" indent="0" algn="ctr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400" b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Praca inżynierska</a:t>
            </a:r>
          </a:p>
        </p:txBody>
      </p:sp>
      <p:sp>
        <p:nvSpPr>
          <p:cNvPr id="39" name="pole tekstowe 2">
            <a:extLst>
              <a:ext uri="{FF2B5EF4-FFF2-40B4-BE49-F238E27FC236}">
                <a16:creationId xmlns:a16="http://schemas.microsoft.com/office/drawing/2014/main" id="{E5A09389-30DB-57BB-A110-1A4CD86F098E}"/>
              </a:ext>
            </a:extLst>
          </p:cNvPr>
          <p:cNvSpPr txBox="1"/>
          <p:nvPr/>
        </p:nvSpPr>
        <p:spPr>
          <a:xfrm>
            <a:off x="5745019" y="5590857"/>
            <a:ext cx="3684464" cy="6313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none" lIns="110709" tIns="110709" rIns="110709" bIns="110709" numCol="1" spcCol="38100" rtlCol="0" anchor="t">
            <a:spAutoFit/>
          </a:bodyPr>
          <a:lstStyle/>
          <a:p>
            <a:pPr marL="0" marR="0" lvl="0" indent="0" defTabSz="1087437" eaLnBrk="1" fontAlgn="auto" latinLnBrk="0" hangingPunct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Warszawa, </a:t>
            </a: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17 </a:t>
            </a: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stycznia 20</a:t>
            </a:r>
            <a:r>
              <a:rPr kumimoji="0" lang="en-GB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23</a:t>
            </a:r>
            <a:r>
              <a:rPr kumimoji="0" lang="pl-PL" sz="2000" b="0" i="0" u="none" strike="noStrike" kern="0" cap="none" spc="0" normalizeH="0" baseline="0" noProof="0">
                <a:ln>
                  <a:noFill/>
                </a:ln>
                <a:solidFill>
                  <a:srgbClr val="30343E"/>
                </a:solidFill>
                <a:effectLst/>
                <a:uLnTx/>
                <a:uFillTx/>
                <a:cs typeface="Times New Roman"/>
                <a:sym typeface="Times New Roman"/>
              </a:rPr>
              <a:t> r.</a:t>
            </a:r>
          </a:p>
        </p:txBody>
      </p:sp>
    </p:spTree>
    <p:extLst>
      <p:ext uri="{BB962C8B-B14F-4D97-AF65-F5344CB8AC3E}">
        <p14:creationId xmlns:p14="http://schemas.microsoft.com/office/powerpoint/2010/main" val="4028352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"/>
    </mc:Choice>
    <mc:Fallback xmlns="">
      <p:transition spd="slow" advTm="356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96C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6.png">
            <a:extLst>
              <a:ext uri="{FF2B5EF4-FFF2-40B4-BE49-F238E27FC236}">
                <a16:creationId xmlns:a16="http://schemas.microsoft.com/office/drawing/2014/main" id="{C7242213-B56C-A6F7-29FD-DA16C74A8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483" y="341107"/>
            <a:ext cx="2761691" cy="6038626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image4.png">
            <a:extLst>
              <a:ext uri="{FF2B5EF4-FFF2-40B4-BE49-F238E27FC236}">
                <a16:creationId xmlns:a16="http://schemas.microsoft.com/office/drawing/2014/main" id="{6F9511AD-CCFD-FBA8-471F-32EC3788EE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452404"/>
            <a:ext cx="2286000" cy="769837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71">
            <a:extLst>
              <a:ext uri="{FF2B5EF4-FFF2-40B4-BE49-F238E27FC236}">
                <a16:creationId xmlns:a16="http://schemas.microsoft.com/office/drawing/2014/main" id="{639DBE4F-7074-DA19-B3DD-C5FD800C3EA8}"/>
              </a:ext>
            </a:extLst>
          </p:cNvPr>
          <p:cNvSpPr/>
          <p:nvPr/>
        </p:nvSpPr>
        <p:spPr>
          <a:xfrm>
            <a:off x="1" y="2742017"/>
            <a:ext cx="9429482" cy="686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lnSpc>
                <a:spcPct val="93000"/>
              </a:lnSpc>
              <a:spcBef>
                <a:spcPts val="0"/>
              </a:spcBef>
              <a:defRPr sz="7000">
                <a:solidFill>
                  <a:srgbClr val="3C3C4C"/>
                </a:solidFill>
                <a:latin typeface="Adagio_Slab"/>
                <a:ea typeface="Adagio_Slab"/>
                <a:cs typeface="Adagio_Slab"/>
                <a:sym typeface="Adagio_Slab"/>
              </a:defRPr>
            </a:lvl1pPr>
          </a:lstStyle>
          <a:p>
            <a:pPr marL="0" marR="0" lvl="0" indent="0" algn="ctr" defTabSz="1087437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l-PL" sz="4800" b="0" u="none" strike="noStrike" kern="0" cap="none" spc="0" normalizeH="0" baseline="0" noProof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Dziękuję za uwag</a:t>
            </a:r>
            <a:r>
              <a:rPr kumimoji="0" lang="en-GB" sz="4800" b="0" u="none" strike="noStrike" kern="0" cap="none" spc="0" normalizeH="0" baseline="0" noProof="0">
                <a:ln>
                  <a:noFill/>
                </a:ln>
                <a:solidFill>
                  <a:srgbClr val="3C3C4C"/>
                </a:solidFill>
                <a:effectLst/>
                <a:uLnTx/>
                <a:uFillTx/>
                <a:latin typeface="+mn-lt"/>
                <a:sym typeface="Adagio_Slab"/>
              </a:rPr>
              <a:t>ę</a:t>
            </a:r>
            <a:endParaRPr kumimoji="0" sz="4800" b="0" u="none" strike="noStrike" kern="0" cap="none" spc="0" normalizeH="0" baseline="0" noProof="0">
              <a:ln>
                <a:noFill/>
              </a:ln>
              <a:solidFill>
                <a:srgbClr val="3C3C4C"/>
              </a:solidFill>
              <a:effectLst/>
              <a:uLnTx/>
              <a:uFillTx/>
              <a:latin typeface="+mn-lt"/>
              <a:sym typeface="Adagio_Slab"/>
            </a:endParaRPr>
          </a:p>
        </p:txBody>
      </p:sp>
      <p:pic>
        <p:nvPicPr>
          <p:cNvPr id="7" name="pasted-image.pdf">
            <a:extLst>
              <a:ext uri="{FF2B5EF4-FFF2-40B4-BE49-F238E27FC236}">
                <a16:creationId xmlns:a16="http://schemas.microsoft.com/office/drawing/2014/main" id="{4B43C976-F648-E695-16AD-2DA04D3C6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" y="341107"/>
            <a:ext cx="2334675" cy="79060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37450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riting an appointment on a paper agenda">
            <a:extLst>
              <a:ext uri="{FF2B5EF4-FFF2-40B4-BE49-F238E27FC236}">
                <a16:creationId xmlns:a16="http://schemas.microsoft.com/office/drawing/2014/main" id="{4D5BD2D4-03C3-BAB5-2117-9D717C23F9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saturation sat="200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</a:extLst>
          </a:blip>
          <a:srcRect t="15730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3.png">
            <a:extLst>
              <a:ext uri="{FF2B5EF4-FFF2-40B4-BE49-F238E27FC236}">
                <a16:creationId xmlns:a16="http://schemas.microsoft.com/office/drawing/2014/main" id="{CB60DCA0-3FC9-7DC7-E293-977A5F984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459C82F-1069-3B54-AE54-3688F70E81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D0CC53-E890-229E-6D86-7D276CD3460A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Agenda</a:t>
            </a:r>
            <a:endParaRPr lang="pl-PL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E67B083-E04B-9FEA-E0CE-F6F7F18691E0}"/>
              </a:ext>
            </a:extLst>
          </p:cNvPr>
          <p:cNvSpPr txBox="1">
            <a:spLocks/>
          </p:cNvSpPr>
          <p:nvPr/>
        </p:nvSpPr>
        <p:spPr>
          <a:xfrm>
            <a:off x="816238" y="1663610"/>
            <a:ext cx="7878182" cy="388265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Motywacja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Cel projektu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Wykorzystane narzędzia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Architektura systemu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Komponent agenta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Przykłady działania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sz="2400"/>
              <a:t>Dalszy rozwój</a:t>
            </a:r>
          </a:p>
        </p:txBody>
      </p:sp>
    </p:spTree>
    <p:extLst>
      <p:ext uri="{BB962C8B-B14F-4D97-AF65-F5344CB8AC3E}">
        <p14:creationId xmlns:p14="http://schemas.microsoft.com/office/powerpoint/2010/main" val="352872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6"/>
    </mc:Choice>
    <mc:Fallback xmlns="">
      <p:transition spd="slow" advTm="15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4062C8-C8CA-547B-05DA-6A95966165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6373812" cy="9848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normAutofit/>
          </a:bodyPr>
          <a:lstStyle/>
          <a:p>
            <a:r>
              <a:rPr lang="en-GB" sz="4800" err="1"/>
              <a:t>Motywacja</a:t>
            </a:r>
            <a:endParaRPr lang="pl-PL" sz="4800"/>
          </a:p>
        </p:txBody>
      </p:sp>
      <p:pic>
        <p:nvPicPr>
          <p:cNvPr id="4" name="Picture 3" descr="Jedyny w tłumie">
            <a:extLst>
              <a:ext uri="{FF2B5EF4-FFF2-40B4-BE49-F238E27FC236}">
                <a16:creationId xmlns:a16="http://schemas.microsoft.com/office/drawing/2014/main" id="{A029B016-0FAF-7075-1180-5FB20156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126" b="28659"/>
          <a:stretch/>
        </p:blipFill>
        <p:spPr>
          <a:xfrm>
            <a:off x="20" y="2083435"/>
            <a:ext cx="12191980" cy="4774564"/>
          </a:xfrm>
          <a:custGeom>
            <a:avLst/>
            <a:gdLst/>
            <a:ahLst/>
            <a:cxnLst/>
            <a:rect l="l" t="t" r="r" b="b"/>
            <a:pathLst>
              <a:path w="12192000" h="4774564">
                <a:moveTo>
                  <a:pt x="0" y="0"/>
                </a:moveTo>
                <a:lnTo>
                  <a:pt x="12192000" y="0"/>
                </a:lnTo>
                <a:lnTo>
                  <a:pt x="12192000" y="4774564"/>
                </a:lnTo>
                <a:lnTo>
                  <a:pt x="0" y="4774564"/>
                </a:lnTo>
                <a:close/>
              </a:path>
            </a:pathLst>
          </a:cu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3.png">
            <a:extLst>
              <a:ext uri="{FF2B5EF4-FFF2-40B4-BE49-F238E27FC236}">
                <a16:creationId xmlns:a16="http://schemas.microsoft.com/office/drawing/2014/main" id="{5A1256A0-A26F-2DCA-ADF9-53CD628FB6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857BF16F-DBB7-6F25-0827-C05255FA0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490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rzałka uderza w cel buhajów">
            <a:extLst>
              <a:ext uri="{FF2B5EF4-FFF2-40B4-BE49-F238E27FC236}">
                <a16:creationId xmlns:a16="http://schemas.microsoft.com/office/drawing/2014/main" id="{486A814D-B495-C4B0-E81F-FB56FE573D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771" b="2197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040EC11-E85E-15C6-2704-0406A1B5DB54}"/>
              </a:ext>
            </a:extLst>
          </p:cNvPr>
          <p:cNvSpPr txBox="1">
            <a:spLocks/>
          </p:cNvSpPr>
          <p:nvPr/>
        </p:nvSpPr>
        <p:spPr>
          <a:xfrm>
            <a:off x="816238" y="1788015"/>
            <a:ext cx="5223260" cy="35736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Monitorowanie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Zdalny</a:t>
            </a:r>
            <a:r>
              <a:rPr lang="en-GB" sz="2400" dirty="0"/>
              <a:t> </a:t>
            </a:r>
            <a:r>
              <a:rPr lang="en-GB" sz="2400" dirty="0" err="1"/>
              <a:t>dostęp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Przechowywanie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en-GB" sz="2400" dirty="0"/>
          </a:p>
          <a:p>
            <a:pPr marL="685800" indent="-685800">
              <a:lnSpc>
                <a:spcPct val="220000"/>
              </a:lnSpc>
              <a:buFont typeface="Arial" panose="020B0604020202020204" pitchFamily="34" charset="0"/>
              <a:buChar char="•"/>
            </a:pPr>
            <a:r>
              <a:rPr lang="en-GB" sz="2400" dirty="0" err="1"/>
              <a:t>Prostota</a:t>
            </a:r>
            <a:endParaRPr lang="en-GB" sz="2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2BB8D8E-7EA6-8579-D938-9C198E1B4F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err="1"/>
              <a:t>Cel</a:t>
            </a:r>
            <a:r>
              <a:rPr lang="en-GB"/>
              <a:t> </a:t>
            </a:r>
            <a:r>
              <a:rPr lang="en-GB" err="1"/>
              <a:t>projektu</a:t>
            </a:r>
            <a:endParaRPr lang="pl-PL"/>
          </a:p>
        </p:txBody>
      </p:sp>
      <p:pic>
        <p:nvPicPr>
          <p:cNvPr id="26" name="image3.png">
            <a:extLst>
              <a:ext uri="{FF2B5EF4-FFF2-40B4-BE49-F238E27FC236}">
                <a16:creationId xmlns:a16="http://schemas.microsoft.com/office/drawing/2014/main" id="{27D045A4-9515-2456-E3E3-D0BE88112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F6CBC545-F369-EA34-BEA3-373234B870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9242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Narzędzia D-I-Y i rzemieślnicze">
            <a:extLst>
              <a:ext uri="{FF2B5EF4-FFF2-40B4-BE49-F238E27FC236}">
                <a16:creationId xmlns:a16="http://schemas.microsoft.com/office/drawing/2014/main" id="{B59CDAF3-306D-1547-326B-ADBF727CCD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1033" b="4697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35309B0-B332-3834-9F1D-534DEBEB7294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 fontScale="925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l-PL" dirty="0"/>
              <a:t>Wykorzystane</a:t>
            </a:r>
            <a:r>
              <a:rPr lang="en-US" dirty="0"/>
              <a:t> </a:t>
            </a:r>
            <a:r>
              <a:rPr lang="pl-PL" dirty="0"/>
              <a:t>narzędzia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3EA62DA-D51A-EB0D-3E4F-7CE8CD41A1E1}"/>
              </a:ext>
            </a:extLst>
          </p:cNvPr>
          <p:cNvSpPr txBox="1">
            <a:spLocks/>
          </p:cNvSpPr>
          <p:nvPr/>
        </p:nvSpPr>
        <p:spPr>
          <a:xfrm>
            <a:off x="842963" y="1744124"/>
            <a:ext cx="7934988" cy="3505126"/>
          </a:xfrm>
          <a:prstGeom prst="rect">
            <a:avLst/>
          </a:prstGeom>
          <a:solidFill>
            <a:srgbClr val="000000">
              <a:alpha val="2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buFont typeface="Arial" panose="020B0604020202020204" pitchFamily="34" charset="0"/>
              <a:buChar char="•"/>
            </a:pPr>
            <a:r>
              <a:rPr lang="en-GB" sz="2400" dirty="0"/>
              <a:t>C# </a:t>
            </a:r>
            <a:r>
              <a:rPr lang="en-GB" sz="2400" dirty="0" err="1"/>
              <a:t>oraz</a:t>
            </a:r>
            <a:r>
              <a:rPr lang="en-GB" sz="2400" dirty="0"/>
              <a:t> JavaScript</a:t>
            </a:r>
            <a:endParaRPr lang="en-US" sz="2400" dirty="0"/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ASP.NET Core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React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Docker</a:t>
            </a: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/>
              <a:t>Microsoft SQL Server</a:t>
            </a:r>
            <a:endParaRPr lang="pl-PL" sz="2400" dirty="0"/>
          </a:p>
        </p:txBody>
      </p:sp>
      <p:pic>
        <p:nvPicPr>
          <p:cNvPr id="9" name="image3.png">
            <a:extLst>
              <a:ext uri="{FF2B5EF4-FFF2-40B4-BE49-F238E27FC236}">
                <a16:creationId xmlns:a16="http://schemas.microsoft.com/office/drawing/2014/main" id="{81E9BE4C-01AC-7F89-E19C-3C2CD8972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EA6CDB02-4A2E-2124-76A9-9C12CDF8E9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177" y="1871937"/>
            <a:ext cx="192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B8C77191-74F4-FFE2-A528-535CA26603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4080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E3CE7080-B4E8-65A6-265B-65CD0A0C19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3852" y="1869831"/>
            <a:ext cx="1080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510D379-7A71-7277-6CFA-8F94EF88A6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95" y="2953109"/>
            <a:ext cx="1242000" cy="108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 descr="Logo&#10;&#10;Description automatically generated">
            <a:extLst>
              <a:ext uri="{FF2B5EF4-FFF2-40B4-BE49-F238E27FC236}">
                <a16:creationId xmlns:a16="http://schemas.microsoft.com/office/drawing/2014/main" id="{DC081EFE-FB6D-C969-C031-048848BF568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400" y="4035834"/>
            <a:ext cx="3555554" cy="9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 descr="Logo, company name&#10;&#10;Description automatically generated">
            <a:extLst>
              <a:ext uri="{FF2B5EF4-FFF2-40B4-BE49-F238E27FC236}">
                <a16:creationId xmlns:a16="http://schemas.microsoft.com/office/drawing/2014/main" id="{1B52311C-5F02-2281-8ED0-B9407484F7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060" y="2953109"/>
            <a:ext cx="1335975" cy="10800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0CFB127-2261-0D2D-8CDC-BF41B90C66F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901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33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33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33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33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08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33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41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34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1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3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4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35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4" descr="Biurko z technicznymi rysunkami, ołówkiem i narzędziami">
            <a:extLst>
              <a:ext uri="{FF2B5EF4-FFF2-40B4-BE49-F238E27FC236}">
                <a16:creationId xmlns:a16="http://schemas.microsoft.com/office/drawing/2014/main" id="{28894492-4391-67D7-E76B-0157B7841B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5282" b="10449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7" name="Rectangle 22">
            <a:extLst>
              <a:ext uri="{FF2B5EF4-FFF2-40B4-BE49-F238E27FC236}">
                <a16:creationId xmlns:a16="http://schemas.microsoft.com/office/drawing/2014/main" id="{AD4EA4DF-0E7C-4098-86F6-7D0ACAEFC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7859713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24">
            <a:extLst>
              <a:ext uri="{FF2B5EF4-FFF2-40B4-BE49-F238E27FC236}">
                <a16:creationId xmlns:a16="http://schemas.microsoft.com/office/drawing/2014/main" id="{FE05BC49-0F00-4C85-9AF5-A0CC5B39C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 descr="Diagram&#10;&#10;Description automatically generated">
            <a:extLst>
              <a:ext uri="{FF2B5EF4-FFF2-40B4-BE49-F238E27FC236}">
                <a16:creationId xmlns:a16="http://schemas.microsoft.com/office/drawing/2014/main" id="{F1A3B8F2-67F9-AA62-F064-595A9B277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62" y="1455403"/>
            <a:ext cx="6102393" cy="44144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43EF99BF-0398-0A0F-87B6-792534D8835B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Architektura</a:t>
            </a:r>
            <a:r>
              <a:rPr lang="en-US"/>
              <a:t> systemu</a:t>
            </a:r>
            <a:endParaRPr lang="pl-PL"/>
          </a:p>
        </p:txBody>
      </p:sp>
      <p:pic>
        <p:nvPicPr>
          <p:cNvPr id="42" name="image3.png">
            <a:extLst>
              <a:ext uri="{FF2B5EF4-FFF2-40B4-BE49-F238E27FC236}">
                <a16:creationId xmlns:a16="http://schemas.microsoft.com/office/drawing/2014/main" id="{63E2CB12-9D54-7043-7692-1CD1FFAAD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8073E3D-CC50-AB19-5152-368878F694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689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8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Film reel and slate">
            <a:extLst>
              <a:ext uri="{FF2B5EF4-FFF2-40B4-BE49-F238E27FC236}">
                <a16:creationId xmlns:a16="http://schemas.microsoft.com/office/drawing/2014/main" id="{152A1C90-1A64-9A99-B236-F076B94E88F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t="12496" b="3234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3.png">
            <a:extLst>
              <a:ext uri="{FF2B5EF4-FFF2-40B4-BE49-F238E27FC236}">
                <a16:creationId xmlns:a16="http://schemas.microsoft.com/office/drawing/2014/main" id="{DCB6C1BC-DF34-6855-F1AB-7A8436E72A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0F61D6C3-1840-2FC8-A25B-40BB50C37333}"/>
              </a:ext>
            </a:extLst>
          </p:cNvPr>
          <p:cNvSpPr txBox="1">
            <a:spLocks/>
          </p:cNvSpPr>
          <p:nvPr/>
        </p:nvSpPr>
        <p:spPr>
          <a:xfrm>
            <a:off x="550863" y="549275"/>
            <a:ext cx="8043767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Aplikacja</a:t>
            </a:r>
            <a:r>
              <a:rPr lang="en-US" dirty="0"/>
              <a:t> </a:t>
            </a:r>
            <a:r>
              <a:rPr lang="en-US" dirty="0" err="1"/>
              <a:t>Klienta</a:t>
            </a:r>
            <a:endParaRPr lang="en-US" dirty="0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840DD517-7CCE-C29B-001F-63DA5C08C1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3" name="screen-recording(2)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045A5D46-BBB4-5022-9FEA-6196FF18650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89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15813" y="1534160"/>
            <a:ext cx="5756749" cy="4380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772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6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ykres w dokumencie z piórem">
            <a:extLst>
              <a:ext uri="{FF2B5EF4-FFF2-40B4-BE49-F238E27FC236}">
                <a16:creationId xmlns:a16="http://schemas.microsoft.com/office/drawing/2014/main" id="{35E797F4-3AD3-EB0F-CD5C-A704F8FC5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15" b="14315"/>
          <a:stretch/>
        </p:blipFill>
        <p:spPr>
          <a:xfrm>
            <a:off x="20" y="1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7A7B07-3BFC-D2F5-FF16-470B1CC540C8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/>
              <a:t>Dalszy</a:t>
            </a:r>
            <a:r>
              <a:rPr lang="en-US"/>
              <a:t> </a:t>
            </a:r>
            <a:r>
              <a:rPr lang="en-US" err="1"/>
              <a:t>rozwój</a:t>
            </a:r>
            <a:endParaRPr lang="pl-PL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813835-C468-051B-56B8-DA39BC21F606}"/>
              </a:ext>
            </a:extLst>
          </p:cNvPr>
          <p:cNvSpPr txBox="1">
            <a:spLocks/>
          </p:cNvSpPr>
          <p:nvPr/>
        </p:nvSpPr>
        <p:spPr>
          <a:xfrm>
            <a:off x="842963" y="2470846"/>
            <a:ext cx="5354461" cy="2333905"/>
          </a:xfrm>
          <a:prstGeom prst="rect">
            <a:avLst/>
          </a:prstGeom>
          <a:solidFill>
            <a:srgbClr val="000000">
              <a:alpha val="1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buFont typeface="Arial" panose="020B0604020202020204" pitchFamily="34" charset="0"/>
              <a:buChar char="•"/>
            </a:pPr>
            <a:r>
              <a:rPr lang="en-GB" sz="2400" dirty="0" err="1"/>
              <a:t>Więcej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en-GB" sz="2400" dirty="0"/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 err="1"/>
              <a:t>Publiczny</a:t>
            </a:r>
            <a:r>
              <a:rPr lang="en-GB" sz="2400" dirty="0"/>
              <a:t> </a:t>
            </a:r>
            <a:r>
              <a:rPr lang="en-GB" sz="2400" dirty="0" err="1"/>
              <a:t>dostęp</a:t>
            </a:r>
            <a:endParaRPr lang="en-GB" sz="2400" dirty="0"/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 err="1"/>
              <a:t>Analiza</a:t>
            </a:r>
            <a:r>
              <a:rPr lang="en-GB" sz="2400" dirty="0"/>
              <a:t> </a:t>
            </a:r>
            <a:r>
              <a:rPr lang="en-GB" sz="2400" dirty="0" err="1"/>
              <a:t>nagromadzonych</a:t>
            </a:r>
            <a:r>
              <a:rPr lang="en-GB" sz="2400" dirty="0"/>
              <a:t> </a:t>
            </a:r>
            <a:r>
              <a:rPr lang="en-GB" sz="2400" dirty="0" err="1"/>
              <a:t>danych</a:t>
            </a:r>
            <a:endParaRPr lang="pl-PL" sz="2400" dirty="0"/>
          </a:p>
        </p:txBody>
      </p:sp>
      <p:pic>
        <p:nvPicPr>
          <p:cNvPr id="10" name="image3.png">
            <a:extLst>
              <a:ext uri="{FF2B5EF4-FFF2-40B4-BE49-F238E27FC236}">
                <a16:creationId xmlns:a16="http://schemas.microsoft.com/office/drawing/2014/main" id="{A11591D0-63CB-A4B0-6693-4DB4AA5EA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62F5227C-B949-FBBC-7A11-037DDE10F6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43" y="6218034"/>
            <a:ext cx="1374351" cy="468847"/>
          </a:xfrm>
          <a:prstGeom prst="rect">
            <a:avLst/>
          </a:prstGeom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54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ióro umieszczone na górze wiersza podpisu">
            <a:extLst>
              <a:ext uri="{FF2B5EF4-FFF2-40B4-BE49-F238E27FC236}">
                <a16:creationId xmlns:a16="http://schemas.microsoft.com/office/drawing/2014/main" id="{D547BB12-1E53-8144-CD44-11E8E7A39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30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49CA12F-6E27-4C54-88C4-EE6CE7C473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2"/>
            <a:ext cx="12192000" cy="4857751"/>
          </a:xfrm>
          <a:prstGeom prst="rect">
            <a:avLst/>
          </a:prstGeom>
          <a:gradFill flip="none" rotWithShape="1">
            <a:gsLst>
              <a:gs pos="70000">
                <a:schemeClr val="bg2">
                  <a:alpha val="60000"/>
                </a:schemeClr>
              </a:gs>
              <a:gs pos="26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37EA23-6703-4C96-9EEB-A408CBDD6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3A4DEF-4D14-F202-0E7C-159E26C00CAD}"/>
              </a:ext>
            </a:extLst>
          </p:cNvPr>
          <p:cNvSpPr txBox="1">
            <a:spLocks/>
          </p:cNvSpPr>
          <p:nvPr/>
        </p:nvSpPr>
        <p:spPr>
          <a:xfrm>
            <a:off x="550864" y="549275"/>
            <a:ext cx="6373812" cy="9848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err="1">
                <a:solidFill>
                  <a:srgbClr val="30343E"/>
                </a:solidFill>
              </a:rPr>
              <a:t>Podsumowanie</a:t>
            </a:r>
            <a:endParaRPr lang="pl-PL">
              <a:solidFill>
                <a:srgbClr val="30343E"/>
              </a:solidFill>
            </a:endParaRP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478AFE54-9070-733B-5F2C-5E754EC31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49" y="6218054"/>
            <a:ext cx="1348778" cy="467478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3.png">
            <a:extLst>
              <a:ext uri="{FF2B5EF4-FFF2-40B4-BE49-F238E27FC236}">
                <a16:creationId xmlns:a16="http://schemas.microsoft.com/office/drawing/2014/main" id="{1C674993-7969-662C-6426-DB1779252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6759" y="274638"/>
            <a:ext cx="2885221" cy="6308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DEBBFB4-AA21-17E0-319C-F84968CFAB2A}"/>
              </a:ext>
            </a:extLst>
          </p:cNvPr>
          <p:cNvSpPr txBox="1">
            <a:spLocks/>
          </p:cNvSpPr>
          <p:nvPr/>
        </p:nvSpPr>
        <p:spPr>
          <a:xfrm>
            <a:off x="842963" y="2632736"/>
            <a:ext cx="5947126" cy="2187355"/>
          </a:xfrm>
          <a:prstGeom prst="rect">
            <a:avLst/>
          </a:prstGeom>
          <a:solidFill>
            <a:srgbClr val="000000">
              <a:alpha val="10000"/>
            </a:srgb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0" tIns="0" rIns="0" bIns="0" rtlCol="0" anchor="ctr" anchorCtr="0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Zrealizowane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wymagania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funkcjonalne</a:t>
            </a:r>
            <a:endParaRPr lang="en-GB" sz="2400" dirty="0">
              <a:solidFill>
                <a:srgbClr val="30343E"/>
              </a:solidFill>
            </a:endParaRP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Wykorzystane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nowe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technologie</a:t>
            </a:r>
            <a:endParaRPr lang="en-GB" sz="2400" dirty="0">
              <a:solidFill>
                <a:srgbClr val="30343E"/>
              </a:solidFill>
            </a:endParaRPr>
          </a:p>
          <a:p>
            <a:pPr marL="457200" indent="-342900">
              <a:spcBef>
                <a:spcPts val="2500"/>
              </a:spcBef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rgbClr val="30343E"/>
                </a:solidFill>
              </a:rPr>
              <a:t>Przygotowanie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na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dalszy</a:t>
            </a:r>
            <a:r>
              <a:rPr lang="en-GB" sz="2400" dirty="0">
                <a:solidFill>
                  <a:srgbClr val="30343E"/>
                </a:solidFill>
              </a:rPr>
              <a:t> </a:t>
            </a:r>
            <a:r>
              <a:rPr lang="en-GB" sz="2400" dirty="0" err="1">
                <a:solidFill>
                  <a:srgbClr val="30343E"/>
                </a:solidFill>
              </a:rPr>
              <a:t>rozwój</a:t>
            </a:r>
            <a:endParaRPr lang="en-GB" sz="2400" dirty="0">
              <a:solidFill>
                <a:srgbClr val="30343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4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</p:bldLst>
  </p:timing>
</p:sld>
</file>

<file path=ppt/theme/theme1.xml><?xml version="1.0" encoding="utf-8"?>
<a:theme xmlns:a="http://schemas.openxmlformats.org/drawingml/2006/main" name="3DFloatVTI">
  <a:themeElements>
    <a:clrScheme name="AnalogousFromDarkSeedLeftStep">
      <a:dk1>
        <a:srgbClr val="000000"/>
      </a:dk1>
      <a:lt1>
        <a:srgbClr val="FFFFFF"/>
      </a:lt1>
      <a:dk2>
        <a:srgbClr val="261A2E"/>
      </a:dk2>
      <a:lt2>
        <a:srgbClr val="F0F3F3"/>
      </a:lt2>
      <a:accent1>
        <a:srgbClr val="C34D61"/>
      </a:accent1>
      <a:accent2>
        <a:srgbClr val="B13B81"/>
      </a:accent2>
      <a:accent3>
        <a:srgbClr val="C34DC3"/>
      </a:accent3>
      <a:accent4>
        <a:srgbClr val="7F3BB1"/>
      </a:accent4>
      <a:accent5>
        <a:srgbClr val="604DC3"/>
      </a:accent5>
      <a:accent6>
        <a:srgbClr val="3B59B1"/>
      </a:accent6>
      <a:hlink>
        <a:srgbClr val="7853C5"/>
      </a:hlink>
      <a:folHlink>
        <a:srgbClr val="7F7F7F"/>
      </a:folHlink>
    </a:clrScheme>
    <a:fontScheme name="Float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93</Words>
  <Application>Microsoft Office PowerPoint</Application>
  <PresentationFormat>Widescreen</PresentationFormat>
  <Paragraphs>36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Avenir Next LT Pro</vt:lpstr>
      <vt:lpstr>3DFloatVTI</vt:lpstr>
      <vt:lpstr>PowerPoint Presentation</vt:lpstr>
      <vt:lpstr>PowerPoint Presentation</vt:lpstr>
      <vt:lpstr>Motywacja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Motywacja</dc:title>
  <dc:creator>Jankowski Oskar (STUD)</dc:creator>
  <cp:lastModifiedBy>Jankowski Oskar (STUD)</cp:lastModifiedBy>
  <cp:revision>6</cp:revision>
  <dcterms:created xsi:type="dcterms:W3CDTF">2023-01-17T19:32:48Z</dcterms:created>
  <dcterms:modified xsi:type="dcterms:W3CDTF">2023-01-30T17:54:05Z</dcterms:modified>
</cp:coreProperties>
</file>